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7" r:id="rId2"/>
    <p:sldId id="258" r:id="rId3"/>
    <p:sldId id="259" r:id="rId4"/>
    <p:sldId id="261" r:id="rId5"/>
    <p:sldId id="262" r:id="rId6"/>
    <p:sldId id="260" r:id="rId7"/>
    <p:sldId id="264" r:id="rId8"/>
    <p:sldId id="263" r:id="rId9"/>
    <p:sldId id="266" r:id="rId10"/>
    <p:sldId id="267" r:id="rId11"/>
    <p:sldId id="265" r:id="rId12"/>
  </p:sldIdLst>
  <p:sldSz cx="18000663" cy="21599525"/>
  <p:notesSz cx="6858000" cy="9144000"/>
  <p:defaultTextStyle>
    <a:defPPr>
      <a:defRPr lang="ko-KR"/>
    </a:defPPr>
    <a:lvl1pPr marL="0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1pPr>
    <a:lvl2pPr marL="864017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2pPr>
    <a:lvl3pPr marL="1728033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3pPr>
    <a:lvl4pPr marL="2592050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4pPr>
    <a:lvl5pPr marL="3456066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5pPr>
    <a:lvl6pPr marL="4320083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6pPr>
    <a:lvl7pPr marL="5184099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7pPr>
    <a:lvl8pPr marL="6048116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8pPr>
    <a:lvl9pPr marL="6912132" algn="l" defTabSz="1728033" rtl="0" eaLnBrk="1" latinLnBrk="1" hangingPunct="1">
      <a:defRPr sz="3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1045" userDrawn="1">
          <p15:clr>
            <a:srgbClr val="A4A3A4"/>
          </p15:clr>
        </p15:guide>
        <p15:guide id="10" orient="horz" pos="6803" userDrawn="1">
          <p15:clr>
            <a:srgbClr val="A4A3A4"/>
          </p15:clr>
        </p15:guide>
        <p15:guide id="12" orient="horz" pos="339" userDrawn="1">
          <p15:clr>
            <a:srgbClr val="A4A3A4"/>
          </p15:clr>
        </p15:guide>
        <p15:guide id="13" orient="horz" pos="2426" userDrawn="1">
          <p15:clr>
            <a:srgbClr val="A4A3A4"/>
          </p15:clr>
        </p15:guide>
        <p15:guide id="21" pos="385" userDrawn="1">
          <p15:clr>
            <a:srgbClr val="A4A3A4"/>
          </p15:clr>
        </p15:guide>
        <p15:guide id="34" orient="horz" pos="4081" userDrawn="1">
          <p15:clr>
            <a:srgbClr val="A4A3A4"/>
          </p15:clr>
        </p15:guide>
        <p15:guide id="45" pos="7643" userDrawn="1">
          <p15:clr>
            <a:srgbClr val="A4A3A4"/>
          </p15:clr>
        </p15:guide>
        <p15:guide id="48" orient="horz" pos="5714" userDrawn="1">
          <p15:clr>
            <a:srgbClr val="A4A3A4"/>
          </p15:clr>
        </p15:guide>
        <p15:guide id="49" pos="4604" userDrawn="1">
          <p15:clr>
            <a:srgbClr val="A4A3A4"/>
          </p15:clr>
        </p15:guide>
        <p15:guide id="50" pos="3674" userDrawn="1">
          <p15:clr>
            <a:srgbClr val="A4A3A4"/>
          </p15:clr>
        </p15:guide>
        <p15:guide id="51" pos="5329" userDrawn="1">
          <p15:clr>
            <a:srgbClr val="A4A3A4"/>
          </p15:clr>
        </p15:guide>
        <p15:guide id="52" pos="7393" userDrawn="1">
          <p15:clr>
            <a:srgbClr val="A4A3A4"/>
          </p15:clr>
        </p15:guide>
        <p15:guide id="53" pos="3991" userDrawn="1">
          <p15:clr>
            <a:srgbClr val="A4A3A4"/>
          </p15:clr>
        </p15:guide>
        <p15:guide id="54" orient="horz" pos="1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6970" autoAdjust="0"/>
  </p:normalViewPr>
  <p:slideViewPr>
    <p:cSldViewPr snapToGrid="0">
      <p:cViewPr>
        <p:scale>
          <a:sx n="50" d="100"/>
          <a:sy n="50" d="100"/>
        </p:scale>
        <p:origin x="2286" y="-1386"/>
      </p:cViewPr>
      <p:guideLst>
        <p:guide pos="11045"/>
        <p:guide orient="horz" pos="6803"/>
        <p:guide orient="horz" pos="339"/>
        <p:guide orient="horz" pos="2426"/>
        <p:guide pos="385"/>
        <p:guide orient="horz" pos="4081"/>
        <p:guide pos="7643"/>
        <p:guide orient="horz" pos="5714"/>
        <p:guide pos="4604"/>
        <p:guide pos="3674"/>
        <p:guide pos="5329"/>
        <p:guide pos="7393"/>
        <p:guide pos="3991"/>
        <p:guide orient="horz" pos="149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37-4162-82B2-583D3DA30C42}"/>
              </c:ext>
            </c:extLst>
          </c:dPt>
          <c:dPt>
            <c:idx val="1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7-4162-82B2-583D3DA30C42}"/>
              </c:ext>
            </c:extLst>
          </c:dPt>
          <c:val>
            <c:numRef>
              <c:f>Sheet1!$B$1:$B$2</c:f>
              <c:numCache>
                <c:formatCode>General</c:formatCode>
                <c:ptCount val="2"/>
                <c:pt idx="0">
                  <c:v>0.70710678118654757</c:v>
                </c:pt>
                <c:pt idx="1">
                  <c:v>-0.70710678118654757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37-4162-82B2-583D3DA30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50735552"/>
        <c:axId val="350733888"/>
      </c:barChart>
      <c:catAx>
        <c:axId val="35073555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0733888"/>
        <c:crosses val="autoZero"/>
        <c:auto val="1"/>
        <c:lblAlgn val="ctr"/>
        <c:lblOffset val="100"/>
        <c:noMultiLvlLbl val="0"/>
      </c:catAx>
      <c:valAx>
        <c:axId val="350733888"/>
        <c:scaling>
          <c:orientation val="minMax"/>
          <c:max val="1"/>
          <c:min val="-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Contrast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#,##0.0_ " sourceLinked="0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5073555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7D-41AE-B187-2CC0D1D92030}"/>
              </c:ext>
            </c:extLst>
          </c:dPt>
          <c:dPt>
            <c:idx val="1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7D-41AE-B187-2CC0D1D92030}"/>
              </c:ext>
            </c:extLst>
          </c:dPt>
          <c:val>
            <c:numRef>
              <c:f>Sheet1!$B$1:$B$2</c:f>
              <c:numCache>
                <c:formatCode>General</c:formatCode>
                <c:ptCount val="2"/>
                <c:pt idx="0">
                  <c:v>0.70710678118654757</c:v>
                </c:pt>
                <c:pt idx="1">
                  <c:v>-0.70710678118654757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7D-41AE-B187-2CC0D1D92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50735552"/>
        <c:axId val="350733888"/>
      </c:barChart>
      <c:catAx>
        <c:axId val="35073555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0733888"/>
        <c:crosses val="autoZero"/>
        <c:auto val="1"/>
        <c:lblAlgn val="ctr"/>
        <c:lblOffset val="100"/>
        <c:noMultiLvlLbl val="0"/>
      </c:catAx>
      <c:valAx>
        <c:axId val="350733888"/>
        <c:scaling>
          <c:orientation val="minMax"/>
          <c:max val="1"/>
          <c:min val="-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Contrast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#,##0.0_ " sourceLinked="0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5073555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53-43B1-9153-B49559D1E638}"/>
              </c:ext>
            </c:extLst>
          </c:dPt>
          <c:dPt>
            <c:idx val="1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53-43B1-9153-B49559D1E638}"/>
              </c:ext>
            </c:extLst>
          </c:dPt>
          <c:val>
            <c:numRef>
              <c:f>Sheet1!$B$1:$B$2</c:f>
              <c:numCache>
                <c:formatCode>General</c:formatCode>
                <c:ptCount val="2"/>
                <c:pt idx="0">
                  <c:v>0.70710678118654757</c:v>
                </c:pt>
                <c:pt idx="1">
                  <c:v>-0.70710678118654757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53-43B1-9153-B49559D1E6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50735552"/>
        <c:axId val="350733888"/>
      </c:barChart>
      <c:catAx>
        <c:axId val="35073555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0733888"/>
        <c:crosses val="autoZero"/>
        <c:auto val="1"/>
        <c:lblAlgn val="ctr"/>
        <c:lblOffset val="100"/>
        <c:noMultiLvlLbl val="0"/>
      </c:catAx>
      <c:valAx>
        <c:axId val="350733888"/>
        <c:scaling>
          <c:orientation val="minMax"/>
          <c:max val="1"/>
          <c:min val="-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Contrast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#,##0.0_ " sourceLinked="0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5073555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F72C-43B3-4D6C-9DEB-0977848ADB0F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1143000"/>
            <a:ext cx="2571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882FC-E47D-49ED-8F64-76C9C44B9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Salience </a:t>
            </a:r>
          </a:p>
          <a:p>
            <a:r>
              <a:rPr lang="en-US" altLang="ko-KR" dirty="0"/>
              <a:t>Cortex: S1, S2, M1, M2, Cg1, Cg2, Insul, Pir </a:t>
            </a:r>
            <a:r>
              <a:rPr lang="ko-KR" altLang="en-US" dirty="0"/>
              <a:t>순서대로 재정렬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Hypothalamus: PVN, AH, LH, ARC, PH </a:t>
            </a:r>
            <a:r>
              <a:rPr lang="ko-KR" altLang="en-US" dirty="0"/>
              <a:t>순서대로 재정렬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이후 모두 동일 순서로 재정렬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17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3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Correlation-within group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2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2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1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8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2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Network r</a:t>
            </a:r>
            <a:r>
              <a:rPr lang="en-US" altLang="ko-KR" baseline="30000" dirty="0"/>
              <a:t>2</a:t>
            </a:r>
            <a:r>
              <a:rPr lang="en-US" altLang="ko-KR" dirty="0"/>
              <a:t> – within group - </a:t>
            </a:r>
            <a:r>
              <a:rPr lang="en-US" altLang="ko-KR" sz="1200" dirty="0"/>
              <a:t>Threshold: 0.288 (no isolated node)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82FC-E47D-49ED-8F64-76C9C44B91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3534924"/>
            <a:ext cx="15300564" cy="751983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1344752"/>
            <a:ext cx="13500497" cy="5214884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6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82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149975"/>
            <a:ext cx="3881393" cy="1830459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149975"/>
            <a:ext cx="11419171" cy="18304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7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1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5384888"/>
            <a:ext cx="15525572" cy="8984801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4454688"/>
            <a:ext cx="15525572" cy="4724895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2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5749874"/>
            <a:ext cx="7650282" cy="13704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5749874"/>
            <a:ext cx="7650282" cy="13704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0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149979"/>
            <a:ext cx="15525572" cy="41749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5294885"/>
            <a:ext cx="7615123" cy="2594941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7889827"/>
            <a:ext cx="7615123" cy="116047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5294885"/>
            <a:ext cx="7652626" cy="2594941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7889827"/>
            <a:ext cx="7652626" cy="116047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2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2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439968"/>
            <a:ext cx="5805682" cy="503988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109937"/>
            <a:ext cx="9112836" cy="15349662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6479857"/>
            <a:ext cx="5805682" cy="12004738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0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439968"/>
            <a:ext cx="5805682" cy="503988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109937"/>
            <a:ext cx="9112836" cy="15349662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6479857"/>
            <a:ext cx="5805682" cy="12004738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149979"/>
            <a:ext cx="15525572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5749874"/>
            <a:ext cx="15525572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0019564"/>
            <a:ext cx="405014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F029A-D0F8-4396-89D0-3A4F7ACC536E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0019564"/>
            <a:ext cx="6075224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0019564"/>
            <a:ext cx="405014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39EB-C87E-4391-B9F5-272559E14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1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1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92191" y="3079775"/>
            <a:ext cx="3234578" cy="3471851"/>
            <a:chOff x="2113277" y="2192055"/>
            <a:chExt cx="1511260" cy="1622119"/>
          </a:xfrm>
        </p:grpSpPr>
        <p:graphicFrame>
          <p:nvGraphicFramePr>
            <p:cNvPr id="5" name="차트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2222977"/>
                </p:ext>
              </p:extLst>
            </p:nvPr>
          </p:nvGraphicFramePr>
          <p:xfrm>
            <a:off x="2113277" y="2192055"/>
            <a:ext cx="1310292" cy="1622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8" name="그룹 7"/>
            <p:cNvGrpSpPr/>
            <p:nvPr/>
          </p:nvGrpSpPr>
          <p:grpSpPr>
            <a:xfrm>
              <a:off x="3193143" y="2330436"/>
              <a:ext cx="428398" cy="128041"/>
              <a:chOff x="3193143" y="2330436"/>
              <a:chExt cx="428398" cy="12804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193143" y="2350914"/>
                <a:ext cx="145143" cy="870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338286" y="2330436"/>
                <a:ext cx="283255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MPTP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193143" y="2481701"/>
              <a:ext cx="431394" cy="128041"/>
              <a:chOff x="3193143" y="2330436"/>
              <a:chExt cx="431394" cy="128041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3193143" y="2350914"/>
                <a:ext cx="145143" cy="87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38286" y="2330436"/>
                <a:ext cx="286251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CONT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992187" y="7854166"/>
            <a:ext cx="3228164" cy="3471851"/>
            <a:chOff x="2113277" y="2192055"/>
            <a:chExt cx="1508264" cy="1622119"/>
          </a:xfrm>
        </p:grpSpPr>
        <p:graphicFrame>
          <p:nvGraphicFramePr>
            <p:cNvPr id="14" name="차트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03090180"/>
                </p:ext>
              </p:extLst>
            </p:nvPr>
          </p:nvGraphicFramePr>
          <p:xfrm>
            <a:off x="2113277" y="2192055"/>
            <a:ext cx="1310292" cy="1622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5" name="그룹 14"/>
            <p:cNvGrpSpPr/>
            <p:nvPr/>
          </p:nvGrpSpPr>
          <p:grpSpPr>
            <a:xfrm>
              <a:off x="3193143" y="2330436"/>
              <a:ext cx="428398" cy="128041"/>
              <a:chOff x="3193143" y="2330436"/>
              <a:chExt cx="428398" cy="128041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193143" y="2350915"/>
                <a:ext cx="145143" cy="870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338286" y="2330436"/>
                <a:ext cx="283255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MPTP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3193143" y="2481701"/>
              <a:ext cx="380465" cy="128041"/>
              <a:chOff x="3193143" y="2330436"/>
              <a:chExt cx="380465" cy="128041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193143" y="2350914"/>
                <a:ext cx="145143" cy="87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38286" y="2330436"/>
                <a:ext cx="23532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ACU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15794409" y="3500216"/>
            <a:ext cx="1482768" cy="2588108"/>
            <a:chOff x="9085645" y="2279607"/>
            <a:chExt cx="692779" cy="1209216"/>
          </a:xfrm>
        </p:grpSpPr>
        <p:grpSp>
          <p:nvGrpSpPr>
            <p:cNvPr id="23" name="그룹 22"/>
            <p:cNvGrpSpPr/>
            <p:nvPr/>
          </p:nvGrpSpPr>
          <p:grpSpPr>
            <a:xfrm>
              <a:off x="9085645" y="2279607"/>
              <a:ext cx="423904" cy="128041"/>
              <a:chOff x="9088741" y="2343786"/>
              <a:chExt cx="423904" cy="128041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AD47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233884" y="2343786"/>
                <a:ext cx="278761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cortex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9085645" y="2459803"/>
              <a:ext cx="692779" cy="128041"/>
              <a:chOff x="9088741" y="2343786"/>
              <a:chExt cx="692779" cy="12804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FF9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233884" y="2343786"/>
                <a:ext cx="547636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cerebral nuclei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85645" y="2639998"/>
              <a:ext cx="654583" cy="128041"/>
              <a:chOff x="9088741" y="2343785"/>
              <a:chExt cx="654583" cy="128041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FF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33884" y="2343785"/>
                <a:ext cx="509440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hippocampus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9085645" y="2820194"/>
              <a:ext cx="519771" cy="128041"/>
              <a:chOff x="9088741" y="2343785"/>
              <a:chExt cx="519771" cy="128041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1F4E7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233884" y="2343785"/>
                <a:ext cx="374628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085645" y="3000389"/>
              <a:ext cx="674055" cy="128041"/>
              <a:chOff x="9088741" y="2343784"/>
              <a:chExt cx="674055" cy="128041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233884" y="2343784"/>
                <a:ext cx="52891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9085645" y="3180585"/>
              <a:ext cx="504042" cy="128041"/>
              <a:chOff x="9088741" y="2343784"/>
              <a:chExt cx="504042" cy="128041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70C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233884" y="2343784"/>
                <a:ext cx="358899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midbrain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9085645" y="3360782"/>
              <a:ext cx="524265" cy="128041"/>
              <a:chOff x="9088741" y="2343786"/>
              <a:chExt cx="524265" cy="12804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30A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33884" y="2343786"/>
                <a:ext cx="37912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hindbrain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15926822" y="8296037"/>
            <a:ext cx="1482768" cy="2588108"/>
            <a:chOff x="9085645" y="2279607"/>
            <a:chExt cx="692779" cy="1209216"/>
          </a:xfrm>
        </p:grpSpPr>
        <p:grpSp>
          <p:nvGrpSpPr>
            <p:cNvPr id="44" name="그룹 43"/>
            <p:cNvGrpSpPr/>
            <p:nvPr/>
          </p:nvGrpSpPr>
          <p:grpSpPr>
            <a:xfrm>
              <a:off x="9085645" y="2279607"/>
              <a:ext cx="423904" cy="128041"/>
              <a:chOff x="9088741" y="2343786"/>
              <a:chExt cx="423904" cy="128041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AD47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9233884" y="2343786"/>
                <a:ext cx="278761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cortex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9085645" y="2459803"/>
              <a:ext cx="692779" cy="128041"/>
              <a:chOff x="9088741" y="2343786"/>
              <a:chExt cx="692779" cy="128041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FF9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33884" y="2343786"/>
                <a:ext cx="547636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cerebral nuclei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9085645" y="2639998"/>
              <a:ext cx="654583" cy="128041"/>
              <a:chOff x="9088741" y="2343785"/>
              <a:chExt cx="654583" cy="128041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FF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9233884" y="2343785"/>
                <a:ext cx="509440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hippocampus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9085645" y="2820194"/>
              <a:ext cx="519771" cy="128041"/>
              <a:chOff x="9088741" y="2343785"/>
              <a:chExt cx="519771" cy="12804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1F4E7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9233884" y="2343785"/>
                <a:ext cx="374628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9085645" y="3000389"/>
              <a:ext cx="674055" cy="128041"/>
              <a:chOff x="9088741" y="2343784"/>
              <a:chExt cx="674055" cy="128041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33884" y="2343784"/>
                <a:ext cx="52891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9085645" y="3180585"/>
              <a:ext cx="504042" cy="128041"/>
              <a:chOff x="9088741" y="2343784"/>
              <a:chExt cx="504042" cy="128041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70C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233884" y="2343784"/>
                <a:ext cx="358899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midbrain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9085645" y="3360782"/>
              <a:ext cx="524265" cy="128041"/>
              <a:chOff x="9088741" y="2343786"/>
              <a:chExt cx="524265" cy="128041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30A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33884" y="2343786"/>
                <a:ext cx="37912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hindbrain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00AC7E6-C015-4E71-BDFA-B05BA18E5A43}"/>
              </a:ext>
            </a:extLst>
          </p:cNvPr>
          <p:cNvSpPr txBox="1"/>
          <p:nvPr/>
        </p:nvSpPr>
        <p:spPr>
          <a:xfrm>
            <a:off x="554135" y="2798028"/>
            <a:ext cx="109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cap="all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91A575-A9C5-429C-A9F3-137746E939FA}"/>
              </a:ext>
            </a:extLst>
          </p:cNvPr>
          <p:cNvSpPr txBox="1"/>
          <p:nvPr/>
        </p:nvSpPr>
        <p:spPr>
          <a:xfrm>
            <a:off x="622645" y="7463884"/>
            <a:ext cx="1095375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cap="all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992187" y="12628557"/>
            <a:ext cx="3228164" cy="3471851"/>
            <a:chOff x="2113277" y="2192055"/>
            <a:chExt cx="1508264" cy="1622119"/>
          </a:xfrm>
        </p:grpSpPr>
        <p:graphicFrame>
          <p:nvGraphicFramePr>
            <p:cNvPr id="68" name="차트 6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79109988"/>
                </p:ext>
              </p:extLst>
            </p:nvPr>
          </p:nvGraphicFramePr>
          <p:xfrm>
            <a:off x="2113277" y="2192055"/>
            <a:ext cx="1310292" cy="1622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69" name="그룹 68"/>
            <p:cNvGrpSpPr/>
            <p:nvPr/>
          </p:nvGrpSpPr>
          <p:grpSpPr>
            <a:xfrm>
              <a:off x="3193143" y="2330436"/>
              <a:ext cx="428398" cy="128041"/>
              <a:chOff x="3193143" y="2330436"/>
              <a:chExt cx="428398" cy="128041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3193143" y="2350915"/>
                <a:ext cx="145143" cy="870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338286" y="2330436"/>
                <a:ext cx="283255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MPTP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3193143" y="2481701"/>
              <a:ext cx="329536" cy="128041"/>
              <a:chOff x="3193143" y="2330436"/>
              <a:chExt cx="329536" cy="128041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193143" y="2350914"/>
                <a:ext cx="145143" cy="87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338286" y="2330436"/>
                <a:ext cx="184393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NA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191A575-A9C5-429C-A9F3-137746E939FA}"/>
              </a:ext>
            </a:extLst>
          </p:cNvPr>
          <p:cNvSpPr txBox="1"/>
          <p:nvPr/>
        </p:nvSpPr>
        <p:spPr>
          <a:xfrm>
            <a:off x="622645" y="12238275"/>
            <a:ext cx="1095375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cap="all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926822" y="13070428"/>
            <a:ext cx="1482768" cy="2588108"/>
            <a:chOff x="9085645" y="2279607"/>
            <a:chExt cx="692779" cy="1209216"/>
          </a:xfrm>
        </p:grpSpPr>
        <p:grpSp>
          <p:nvGrpSpPr>
            <p:cNvPr id="77" name="그룹 76"/>
            <p:cNvGrpSpPr/>
            <p:nvPr/>
          </p:nvGrpSpPr>
          <p:grpSpPr>
            <a:xfrm>
              <a:off x="9085645" y="2279607"/>
              <a:ext cx="423904" cy="128041"/>
              <a:chOff x="9088741" y="2343786"/>
              <a:chExt cx="423904" cy="128041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AD47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233884" y="2343786"/>
                <a:ext cx="278761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cortex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9085645" y="2459803"/>
              <a:ext cx="692779" cy="128041"/>
              <a:chOff x="9088741" y="2343786"/>
              <a:chExt cx="692779" cy="12804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FF9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233884" y="2343786"/>
                <a:ext cx="547636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cerebral nuclei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9085645" y="2639998"/>
              <a:ext cx="654583" cy="128041"/>
              <a:chOff x="9088741" y="2343785"/>
              <a:chExt cx="654583" cy="128041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FF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9233884" y="2343785"/>
                <a:ext cx="509440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hippocampus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9085645" y="2820194"/>
              <a:ext cx="519771" cy="128041"/>
              <a:chOff x="9088741" y="2343785"/>
              <a:chExt cx="519771" cy="12804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1F4E79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233884" y="2343785"/>
                <a:ext cx="374628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9085645" y="3000389"/>
              <a:ext cx="674055" cy="128041"/>
              <a:chOff x="9088741" y="2343784"/>
              <a:chExt cx="674055" cy="128041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233884" y="2343784"/>
                <a:ext cx="52891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hypothalamus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9085645" y="3180585"/>
              <a:ext cx="504042" cy="128041"/>
              <a:chOff x="9088741" y="2343784"/>
              <a:chExt cx="504042" cy="128041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0070C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9233884" y="2343784"/>
                <a:ext cx="358899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midbrain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9085645" y="3360782"/>
              <a:ext cx="524265" cy="128041"/>
              <a:chOff x="9088741" y="2343786"/>
              <a:chExt cx="524265" cy="128041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9088741" y="2365829"/>
                <a:ext cx="145143" cy="87085"/>
              </a:xfrm>
              <a:prstGeom prst="rect">
                <a:avLst/>
              </a:prstGeom>
              <a:solidFill>
                <a:srgbClr val="7030A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23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233884" y="2343786"/>
                <a:ext cx="379122" cy="1280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81" dirty="0">
                    <a:latin typeface="Arial" panose="020B0604020202020204" pitchFamily="34" charset="0"/>
                    <a:cs typeface="Arial" panose="020B0604020202020204" pitchFamily="34" charset="0"/>
                  </a:rPr>
                  <a:t>hindbrain</a:t>
                </a:r>
                <a:endParaRPr lang="ko-KR" altLang="en-US" sz="118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857250" y="800100"/>
            <a:ext cx="163859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Salience</a:t>
            </a:r>
            <a:endParaRPr lang="ko-KR" altLang="en-US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519" y="1909407"/>
            <a:ext cx="12796035" cy="15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77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396256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– force atlas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8288" y="3097288"/>
            <a:ext cx="1197124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CONT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76606" y="3097288"/>
            <a:ext cx="1221489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MPTP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3803" y="11498338"/>
            <a:ext cx="94609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ACU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8116" y="11498338"/>
            <a:ext cx="71846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0" y="3713162"/>
            <a:ext cx="7221538" cy="72215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0" y="12114212"/>
            <a:ext cx="7221538" cy="7221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0" y="12114212"/>
            <a:ext cx="7221538" cy="72215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0" y="3713162"/>
            <a:ext cx="7221538" cy="72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6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7250" y="800100"/>
            <a:ext cx="6159891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Degree and </a:t>
            </a:r>
            <a:r>
              <a:rPr lang="en-US" altLang="ko-KR" dirty="0" err="1"/>
              <a:t>Betweenness</a:t>
            </a:r>
            <a:r>
              <a:rPr lang="en-US" altLang="ko-KR" dirty="0"/>
              <a:t> (r ≥ 0.6)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795427" y="400050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-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27117" y="7734300"/>
            <a:ext cx="5998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CA2</a:t>
            </a:r>
          </a:p>
          <a:p>
            <a:pPr algn="ctr"/>
            <a:r>
              <a:rPr lang="en-US" altLang="ko-KR" sz="2000" dirty="0"/>
              <a:t>CA3</a:t>
            </a:r>
          </a:p>
          <a:p>
            <a:pPr algn="ctr"/>
            <a:r>
              <a:rPr lang="en-US" altLang="ko-KR" sz="2000" dirty="0"/>
              <a:t>DG</a:t>
            </a:r>
          </a:p>
          <a:p>
            <a:pPr algn="ctr"/>
            <a:r>
              <a:rPr lang="en-US" altLang="ko-KR" sz="2000" dirty="0"/>
              <a:t>CM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34743" y="11906250"/>
            <a:ext cx="58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VTA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546162" y="15493603"/>
            <a:ext cx="761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SNCD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683" t="3426" r="8318" b="5791"/>
          <a:stretch/>
        </p:blipFill>
        <p:spPr>
          <a:xfrm>
            <a:off x="1162051" y="2804844"/>
            <a:ext cx="13704220" cy="153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3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50" y="800100"/>
            <a:ext cx="2172198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Correlation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599" t="4046" r="8712" b="5375"/>
          <a:stretch/>
        </p:blipFill>
        <p:spPr>
          <a:xfrm>
            <a:off x="476250" y="3467101"/>
            <a:ext cx="17202150" cy="159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420596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Correlation with cutoff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77" t="3520" r="8915" b="5672"/>
          <a:stretch/>
        </p:blipFill>
        <p:spPr>
          <a:xfrm>
            <a:off x="571500" y="2609850"/>
            <a:ext cx="16554450" cy="154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2978701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- circle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8288" y="3097288"/>
            <a:ext cx="1197124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CONT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76606" y="3097288"/>
            <a:ext cx="1221489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MPTP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3803" y="11498338"/>
            <a:ext cx="94609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ACU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8116" y="11498338"/>
            <a:ext cx="71846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3713162"/>
            <a:ext cx="7221538" cy="72215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1" y="3713162"/>
            <a:ext cx="7221538" cy="7221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12114212"/>
            <a:ext cx="7221538" cy="72215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1" y="12114212"/>
            <a:ext cx="7221538" cy="72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396256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– force atlas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8288" y="3097288"/>
            <a:ext cx="1197124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CONT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76606" y="3097288"/>
            <a:ext cx="1221489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MPTP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3803" y="11498338"/>
            <a:ext cx="94609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ACU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8116" y="11498338"/>
            <a:ext cx="71846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0" y="3713162"/>
            <a:ext cx="7221538" cy="7221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0" y="3713162"/>
            <a:ext cx="7221538" cy="7221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0" y="12115800"/>
            <a:ext cx="7219950" cy="72199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0" y="12114212"/>
            <a:ext cx="7221538" cy="72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7250" y="800100"/>
            <a:ext cx="4672305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Degree and </a:t>
            </a:r>
            <a:r>
              <a:rPr lang="en-US" altLang="ko-KR" dirty="0" err="1"/>
              <a:t>Betweenness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34742" y="4000500"/>
            <a:ext cx="5845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VTA</a:t>
            </a:r>
          </a:p>
          <a:p>
            <a:pPr algn="ctr"/>
            <a:r>
              <a:rPr lang="en-US" altLang="ko-KR" sz="2000" dirty="0" err="1"/>
              <a:t>PTg</a:t>
            </a:r>
            <a:endParaRPr lang="en-US" altLang="ko-KR" sz="2000" dirty="0"/>
          </a:p>
          <a:p>
            <a:pPr algn="ctr"/>
            <a:r>
              <a:rPr lang="en-US" altLang="ko-KR" sz="2000" dirty="0"/>
              <a:t>sol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356210" y="7734300"/>
            <a:ext cx="1141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ACC-Cg1</a:t>
            </a:r>
          </a:p>
          <a:p>
            <a:pPr algn="ctr"/>
            <a:r>
              <a:rPr lang="en-US" altLang="ko-KR" sz="2000" dirty="0"/>
              <a:t>MCC-Cg1</a:t>
            </a:r>
          </a:p>
          <a:p>
            <a:pPr algn="ctr"/>
            <a:r>
              <a:rPr lang="en-US" altLang="ko-KR" sz="2000" dirty="0"/>
              <a:t>CA2</a:t>
            </a:r>
          </a:p>
          <a:p>
            <a:pPr algn="ctr"/>
            <a:r>
              <a:rPr lang="en-US" altLang="ko-KR" sz="2000" dirty="0"/>
              <a:t>VA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570206" y="11906250"/>
            <a:ext cx="7136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AIV</a:t>
            </a:r>
          </a:p>
          <a:p>
            <a:pPr algn="ctr"/>
            <a:r>
              <a:rPr lang="en-US" altLang="ko-KR" sz="2000" dirty="0"/>
              <a:t>M1</a:t>
            </a:r>
          </a:p>
          <a:p>
            <a:pPr algn="ctr"/>
            <a:r>
              <a:rPr lang="en-US" altLang="ko-KR" sz="2000" dirty="0" err="1"/>
              <a:t>AcbC</a:t>
            </a:r>
            <a:endParaRPr lang="en-US" altLang="ko-KR" sz="2000" dirty="0"/>
          </a:p>
          <a:p>
            <a:pPr algn="ctr"/>
            <a:r>
              <a:rPr lang="en-US" altLang="ko-KR" sz="2000" dirty="0"/>
              <a:t>VMH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546162" y="15493603"/>
            <a:ext cx="761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AID</a:t>
            </a:r>
          </a:p>
          <a:p>
            <a:pPr algn="ctr"/>
            <a:r>
              <a:rPr lang="en-US" altLang="ko-KR" sz="2000" dirty="0"/>
              <a:t>VA</a:t>
            </a:r>
          </a:p>
          <a:p>
            <a:pPr algn="ctr"/>
            <a:r>
              <a:rPr lang="en-US" altLang="ko-KR" sz="2000" dirty="0"/>
              <a:t>SNCD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384" t="2946" r="7181" b="5313"/>
          <a:stretch/>
        </p:blipFill>
        <p:spPr>
          <a:xfrm>
            <a:off x="814166" y="2209799"/>
            <a:ext cx="14542042" cy="161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7250" y="800100"/>
            <a:ext cx="533825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Correlation sum by threshold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214318"/>
              </p:ext>
            </p:extLst>
          </p:nvPr>
        </p:nvGraphicFramePr>
        <p:xfrm>
          <a:off x="2476498" y="3732209"/>
          <a:ext cx="12534900" cy="1480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9150">
                  <a:extLst>
                    <a:ext uri="{9D8B030D-6E8A-4147-A177-3AD203B41FA5}">
                      <a16:colId xmlns:a16="http://schemas.microsoft.com/office/drawing/2014/main" val="1623448638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212133012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1394815621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1647460219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3521847065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1198471795"/>
                    </a:ext>
                  </a:extLst>
                </a:gridCol>
              </a:tblGrid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err="1">
                          <a:effectLst/>
                        </a:rPr>
                        <a:t>thres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CONT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MPTP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ACU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NA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ACU-MPTP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228055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0.00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289.3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214.9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249.1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168.4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34.2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85653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0.05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288.5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214.2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248.3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167.7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34.1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542985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0.10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286.8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212.4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246.0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164.5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33.5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242333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0.15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283.6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206.5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239.1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159.9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32.6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34172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0.20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280.9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200.2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233.0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152.3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32.9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88328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0.25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273.0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192.9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226.6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145.9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33.7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608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0.30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266.3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185.6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217.6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139.2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32.0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5474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0.35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260.4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174.6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199.1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134.0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24.5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6171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0.40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250.6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164.2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188.8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125.6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24.5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559574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0.45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234.6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151.3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170.8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117.9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19.6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55491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0.50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223.1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134.3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153.6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111.4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19.3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8859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0.55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206.5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120.9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137.0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105.0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160927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0.60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190.4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101.2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120.9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89.0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19.7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93036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0.65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167.6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86.2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103.5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81.6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17.2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49768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0.70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142.0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79.4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83.4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62.6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4.0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969719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0.75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101.3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64.8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54.6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48.2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-10.2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479369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0.80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65.6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43.3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39.1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32.8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-4.1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135266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0.85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49.2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23.6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30.9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16.4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7.3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777805"/>
                  </a:ext>
                </a:extLst>
              </a:tr>
              <a:tr h="740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0.90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33.5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13.1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>
                          <a:effectLst/>
                        </a:rPr>
                        <a:t>18.6 </a:t>
                      </a:r>
                      <a:endParaRPr lang="en-US" altLang="ko-KR" sz="2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11.2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u="none" strike="noStrike" dirty="0">
                          <a:effectLst/>
                        </a:rPr>
                        <a:t>5.6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95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3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420596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Correlation with cutoff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77" t="3520" r="8915" b="5672"/>
          <a:stretch/>
        </p:blipFill>
        <p:spPr>
          <a:xfrm>
            <a:off x="1371600" y="2532930"/>
            <a:ext cx="6882688" cy="643123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56562"/>
              </p:ext>
            </p:extLst>
          </p:nvPr>
        </p:nvGraphicFramePr>
        <p:xfrm>
          <a:off x="1200245" y="18020065"/>
          <a:ext cx="15449454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4909">
                  <a:extLst>
                    <a:ext uri="{9D8B030D-6E8A-4147-A177-3AD203B41FA5}">
                      <a16:colId xmlns:a16="http://schemas.microsoft.com/office/drawing/2014/main" val="1569340465"/>
                    </a:ext>
                  </a:extLst>
                </a:gridCol>
                <a:gridCol w="2574909">
                  <a:extLst>
                    <a:ext uri="{9D8B030D-6E8A-4147-A177-3AD203B41FA5}">
                      <a16:colId xmlns:a16="http://schemas.microsoft.com/office/drawing/2014/main" val="745975836"/>
                    </a:ext>
                  </a:extLst>
                </a:gridCol>
                <a:gridCol w="2574909">
                  <a:extLst>
                    <a:ext uri="{9D8B030D-6E8A-4147-A177-3AD203B41FA5}">
                      <a16:colId xmlns:a16="http://schemas.microsoft.com/office/drawing/2014/main" val="1825337066"/>
                    </a:ext>
                  </a:extLst>
                </a:gridCol>
                <a:gridCol w="2574909">
                  <a:extLst>
                    <a:ext uri="{9D8B030D-6E8A-4147-A177-3AD203B41FA5}">
                      <a16:colId xmlns:a16="http://schemas.microsoft.com/office/drawing/2014/main" val="2942311742"/>
                    </a:ext>
                  </a:extLst>
                </a:gridCol>
                <a:gridCol w="2574909">
                  <a:extLst>
                    <a:ext uri="{9D8B030D-6E8A-4147-A177-3AD203B41FA5}">
                      <a16:colId xmlns:a16="http://schemas.microsoft.com/office/drawing/2014/main" val="2380040095"/>
                    </a:ext>
                  </a:extLst>
                </a:gridCol>
                <a:gridCol w="2574909">
                  <a:extLst>
                    <a:ext uri="{9D8B030D-6E8A-4147-A177-3AD203B41FA5}">
                      <a16:colId xmlns:a16="http://schemas.microsoft.com/office/drawing/2014/main" val="278105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Corr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 sum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altLang="ko-KR" sz="20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 ≥ 0.427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r 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≤ 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-0.6 ≤ r ≤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r ≥ 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1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CONT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147.9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157.4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-41.8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-0.7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190.4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MPTP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67.6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112.1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-64.9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31.3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101.2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2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ACU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150.1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90.6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-20.7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49.9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120.9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3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-7.2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105.8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-67.1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-29.1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89.0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2719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525365" y="1959650"/>
            <a:ext cx="4562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/>
              <a:t>r</a:t>
            </a:r>
            <a:r>
              <a:rPr lang="en-US" altLang="ko-KR" sz="3600" baseline="30000" dirty="0"/>
              <a:t>2</a:t>
            </a:r>
            <a:r>
              <a:rPr lang="en-US" altLang="ko-KR" sz="3600" dirty="0"/>
              <a:t> ≥ 0.427 (no isolation)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335518" y="1959650"/>
            <a:ext cx="1508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r ≤ -0.6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41120" y="9734436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/>
              <a:t>-0.6 ≤ r ≤ 0.6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406050" y="9734435"/>
            <a:ext cx="1367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800088">
              <a:defRPr/>
            </a:pPr>
            <a:r>
              <a:rPr lang="en-US" altLang="ko-KR" sz="3600" dirty="0"/>
              <a:t>0.6 ≤ r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8505" t="3903" r="8851" b="5793"/>
          <a:stretch/>
        </p:blipFill>
        <p:spPr>
          <a:xfrm>
            <a:off x="9560344" y="10380766"/>
            <a:ext cx="6903937" cy="64482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8479" t="4383" r="9423" b="5632"/>
          <a:stretch/>
        </p:blipFill>
        <p:spPr>
          <a:xfrm>
            <a:off x="1371600" y="10380766"/>
            <a:ext cx="6882688" cy="64482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8450" t="4415" r="9393" b="5920"/>
          <a:stretch/>
        </p:blipFill>
        <p:spPr>
          <a:xfrm>
            <a:off x="9653558" y="2605981"/>
            <a:ext cx="6810723" cy="63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514" y="-411479"/>
            <a:ext cx="184731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24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" y="800100"/>
            <a:ext cx="455124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– circle (r ≥ 0.6)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8288" y="3097288"/>
            <a:ext cx="1197124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CONT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76606" y="3097288"/>
            <a:ext cx="1221489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MPTP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3803" y="11498338"/>
            <a:ext cx="94609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ACU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8116" y="11498338"/>
            <a:ext cx="718466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NA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3713162"/>
            <a:ext cx="7221538" cy="7221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1" y="3713162"/>
            <a:ext cx="7221538" cy="7221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12114212"/>
            <a:ext cx="7221538" cy="7221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81" y="12114212"/>
            <a:ext cx="7221538" cy="72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2411</TotalTime>
  <Words>486</Words>
  <Application>Microsoft Office PowerPoint</Application>
  <PresentationFormat>사용자 지정</PresentationFormat>
  <Paragraphs>260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Hwang Tae Yeon</cp:lastModifiedBy>
  <cp:revision>150</cp:revision>
  <dcterms:created xsi:type="dcterms:W3CDTF">2013-10-25T05:32:09Z</dcterms:created>
  <dcterms:modified xsi:type="dcterms:W3CDTF">2019-09-30T08:53:04Z</dcterms:modified>
</cp:coreProperties>
</file>